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Funtastic" panose="020B0604020202020204" charset="0"/>
      <p:regular r:id="rId13"/>
    </p:embeddedFont>
    <p:embeddedFont>
      <p:font typeface="Sniglet" panose="020B0604020202020204" charset="0"/>
      <p:regular r:id="rId14"/>
    </p:embeddedFont>
    <p:embeddedFont>
      <p:font typeface="TT Rounds Condensed" panose="020B0604020202020204" charset="0"/>
      <p:regular r:id="rId15"/>
    </p:embeddedFont>
    <p:embeddedFont>
      <p:font typeface="TT Rounds Condensed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shivshankar.ghyar@mitaoe.ac.in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hyperlink" Target="https://api.exchangerate-api.com/v4/lates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0894" y="5244076"/>
            <a:ext cx="2207106" cy="2582783"/>
          </a:xfrm>
          <a:custGeom>
            <a:avLst/>
            <a:gdLst/>
            <a:ahLst/>
            <a:cxnLst/>
            <a:rect l="l" t="t" r="r" b="b"/>
            <a:pathLst>
              <a:path w="2207106" h="2582783">
                <a:moveTo>
                  <a:pt x="0" y="0"/>
                </a:moveTo>
                <a:lnTo>
                  <a:pt x="2207106" y="0"/>
                </a:lnTo>
                <a:lnTo>
                  <a:pt x="2207106" y="2582784"/>
                </a:lnTo>
                <a:lnTo>
                  <a:pt x="0" y="258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437" y="7384280"/>
            <a:ext cx="8046735" cy="1994907"/>
            <a:chOff x="0" y="0"/>
            <a:chExt cx="2119305" cy="5254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9305" cy="525408"/>
            </a:xfrm>
            <a:custGeom>
              <a:avLst/>
              <a:gdLst/>
              <a:ahLst/>
              <a:cxnLst/>
              <a:rect l="l" t="t" r="r" b="b"/>
              <a:pathLst>
                <a:path w="2119305" h="525408">
                  <a:moveTo>
                    <a:pt x="49068" y="0"/>
                  </a:moveTo>
                  <a:lnTo>
                    <a:pt x="2070236" y="0"/>
                  </a:lnTo>
                  <a:cubicBezTo>
                    <a:pt x="2097336" y="0"/>
                    <a:pt x="2119305" y="21969"/>
                    <a:pt x="2119305" y="49068"/>
                  </a:cubicBezTo>
                  <a:lnTo>
                    <a:pt x="2119305" y="476340"/>
                  </a:lnTo>
                  <a:cubicBezTo>
                    <a:pt x="2119305" y="503439"/>
                    <a:pt x="2097336" y="525408"/>
                    <a:pt x="2070236" y="525408"/>
                  </a:cubicBezTo>
                  <a:lnTo>
                    <a:pt x="49068" y="525408"/>
                  </a:lnTo>
                  <a:cubicBezTo>
                    <a:pt x="21969" y="525408"/>
                    <a:pt x="0" y="503439"/>
                    <a:pt x="0" y="476340"/>
                  </a:cubicBezTo>
                  <a:lnTo>
                    <a:pt x="0" y="49068"/>
                  </a:lnTo>
                  <a:cubicBezTo>
                    <a:pt x="0" y="21969"/>
                    <a:pt x="21969" y="0"/>
                    <a:pt x="49068" y="0"/>
                  </a:cubicBezTo>
                  <a:close/>
                </a:path>
              </a:pathLst>
            </a:custGeom>
            <a:solidFill>
              <a:srgbClr val="F8E7C5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119305" cy="553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39964" y="5956748"/>
            <a:ext cx="1203388" cy="1157441"/>
          </a:xfrm>
          <a:custGeom>
            <a:avLst/>
            <a:gdLst/>
            <a:ahLst/>
            <a:cxnLst/>
            <a:rect l="l" t="t" r="r" b="b"/>
            <a:pathLst>
              <a:path w="1203388" h="1157441">
                <a:moveTo>
                  <a:pt x="0" y="0"/>
                </a:moveTo>
                <a:lnTo>
                  <a:pt x="1203388" y="0"/>
                </a:lnTo>
                <a:lnTo>
                  <a:pt x="1203388" y="1157440"/>
                </a:lnTo>
                <a:lnTo>
                  <a:pt x="0" y="1157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105214">
            <a:off x="17409452" y="7752987"/>
            <a:ext cx="802062" cy="771438"/>
          </a:xfrm>
          <a:custGeom>
            <a:avLst/>
            <a:gdLst/>
            <a:ahLst/>
            <a:cxnLst/>
            <a:rect l="l" t="t" r="r" b="b"/>
            <a:pathLst>
              <a:path w="802062" h="771438">
                <a:moveTo>
                  <a:pt x="0" y="0"/>
                </a:moveTo>
                <a:lnTo>
                  <a:pt x="802062" y="0"/>
                </a:lnTo>
                <a:lnTo>
                  <a:pt x="802062" y="771438"/>
                </a:lnTo>
                <a:lnTo>
                  <a:pt x="0" y="771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660393">
            <a:off x="-115135" y="9170303"/>
            <a:ext cx="1353144" cy="1301479"/>
          </a:xfrm>
          <a:custGeom>
            <a:avLst/>
            <a:gdLst/>
            <a:ahLst/>
            <a:cxnLst/>
            <a:rect l="l" t="t" r="r" b="b"/>
            <a:pathLst>
              <a:path w="1353144" h="1301479">
                <a:moveTo>
                  <a:pt x="0" y="0"/>
                </a:moveTo>
                <a:lnTo>
                  <a:pt x="1353144" y="0"/>
                </a:lnTo>
                <a:lnTo>
                  <a:pt x="1353144" y="1301479"/>
                </a:lnTo>
                <a:lnTo>
                  <a:pt x="0" y="1301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164885">
            <a:off x="16810816" y="3216537"/>
            <a:ext cx="896969" cy="862721"/>
          </a:xfrm>
          <a:custGeom>
            <a:avLst/>
            <a:gdLst/>
            <a:ahLst/>
            <a:cxnLst/>
            <a:rect l="l" t="t" r="r" b="b"/>
            <a:pathLst>
              <a:path w="896969" h="862721">
                <a:moveTo>
                  <a:pt x="0" y="0"/>
                </a:moveTo>
                <a:lnTo>
                  <a:pt x="896968" y="0"/>
                </a:lnTo>
                <a:lnTo>
                  <a:pt x="896968" y="862721"/>
                </a:lnTo>
                <a:lnTo>
                  <a:pt x="0" y="862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 descr="This may contain: a five rupees coin sitting on top of a wooden table in front of the sun"/>
          <p:cNvSpPr/>
          <p:nvPr/>
        </p:nvSpPr>
        <p:spPr>
          <a:xfrm>
            <a:off x="1305861" y="238448"/>
            <a:ext cx="2735826" cy="3064904"/>
          </a:xfrm>
          <a:custGeom>
            <a:avLst/>
            <a:gdLst/>
            <a:ahLst/>
            <a:cxnLst/>
            <a:rect l="l" t="t" r="r" b="b"/>
            <a:pathLst>
              <a:path w="2735826" h="3064904">
                <a:moveTo>
                  <a:pt x="0" y="0"/>
                </a:moveTo>
                <a:lnTo>
                  <a:pt x="2735826" y="0"/>
                </a:lnTo>
                <a:lnTo>
                  <a:pt x="2735826" y="3064903"/>
                </a:lnTo>
                <a:lnTo>
                  <a:pt x="0" y="3064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7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03490" y="356722"/>
            <a:ext cx="6614650" cy="1616914"/>
          </a:xfrm>
          <a:custGeom>
            <a:avLst/>
            <a:gdLst/>
            <a:ahLst/>
            <a:cxnLst/>
            <a:rect l="l" t="t" r="r" b="b"/>
            <a:pathLst>
              <a:path w="6614650" h="1616914">
                <a:moveTo>
                  <a:pt x="0" y="0"/>
                </a:moveTo>
                <a:lnTo>
                  <a:pt x="6614650" y="0"/>
                </a:lnTo>
                <a:lnTo>
                  <a:pt x="6614650" y="1616915"/>
                </a:lnTo>
                <a:lnTo>
                  <a:pt x="0" y="16169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89986" y="7384280"/>
            <a:ext cx="7765026" cy="1885569"/>
            <a:chOff x="0" y="0"/>
            <a:chExt cx="10353368" cy="2514092"/>
          </a:xfrm>
        </p:grpSpPr>
        <p:sp>
          <p:nvSpPr>
            <p:cNvPr id="13" name="Freeform 13"/>
            <p:cNvSpPr/>
            <p:nvPr/>
          </p:nvSpPr>
          <p:spPr>
            <a:xfrm>
              <a:off x="-1524" y="-1524"/>
              <a:ext cx="10356469" cy="2517163"/>
            </a:xfrm>
            <a:custGeom>
              <a:avLst/>
              <a:gdLst/>
              <a:ahLst/>
              <a:cxnLst/>
              <a:rect l="l" t="t" r="r" b="b"/>
              <a:pathLst>
                <a:path w="10356469" h="2517163">
                  <a:moveTo>
                    <a:pt x="1524" y="0"/>
                  </a:moveTo>
                  <a:lnTo>
                    <a:pt x="10354945" y="0"/>
                  </a:lnTo>
                  <a:cubicBezTo>
                    <a:pt x="10355834" y="0"/>
                    <a:pt x="10356469" y="762"/>
                    <a:pt x="10356469" y="1524"/>
                  </a:cubicBezTo>
                  <a:lnTo>
                    <a:pt x="10356469" y="2515639"/>
                  </a:lnTo>
                  <a:cubicBezTo>
                    <a:pt x="10356469" y="2516528"/>
                    <a:pt x="10355707" y="2517163"/>
                    <a:pt x="10354945" y="2517163"/>
                  </a:cubicBezTo>
                  <a:lnTo>
                    <a:pt x="1524" y="2517163"/>
                  </a:lnTo>
                  <a:cubicBezTo>
                    <a:pt x="635" y="2517163"/>
                    <a:pt x="0" y="2516401"/>
                    <a:pt x="0" y="251563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120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2515639"/>
                  </a:lnTo>
                  <a:lnTo>
                    <a:pt x="1524" y="2515639"/>
                  </a:lnTo>
                  <a:lnTo>
                    <a:pt x="1524" y="2514044"/>
                  </a:lnTo>
                  <a:lnTo>
                    <a:pt x="10354945" y="2514044"/>
                  </a:lnTo>
                  <a:lnTo>
                    <a:pt x="10354945" y="2515639"/>
                  </a:lnTo>
                  <a:lnTo>
                    <a:pt x="10353421" y="2515639"/>
                  </a:lnTo>
                  <a:lnTo>
                    <a:pt x="10353421" y="1524"/>
                  </a:lnTo>
                  <a:lnTo>
                    <a:pt x="10354945" y="1524"/>
                  </a:lnTo>
                  <a:lnTo>
                    <a:pt x="10354945" y="3120"/>
                  </a:lnTo>
                  <a:lnTo>
                    <a:pt x="1524" y="3120"/>
                  </a:lnTo>
                  <a:close/>
                </a:path>
              </a:pathLst>
            </a:custGeom>
            <a:solidFill>
              <a:srgbClr val="F8E7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0353368" cy="251409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spc="33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Name: </a:t>
              </a:r>
              <a:r>
                <a:rPr lang="en-US" sz="3600" spc="33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Shivshankar Ghyar</a:t>
              </a:r>
            </a:p>
            <a:p>
              <a:pPr algn="l">
                <a:lnSpc>
                  <a:spcPts val="4320"/>
                </a:lnSpc>
              </a:pPr>
              <a:r>
                <a:rPr lang="en-US" sz="3600" b="1" spc="33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Email: </a:t>
              </a:r>
              <a:r>
                <a:rPr lang="en-US" sz="3600" u="sng" spc="33">
                  <a:solidFill>
                    <a:srgbClr val="0563C1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  <a:hlinkClick r:id="rId8" tooltip="mailto:shivshankar.ghyar@mitaoe.ac.in"/>
                </a:rPr>
                <a:t>shivshankar.ghyar@mitaoe.ac.in</a:t>
              </a:r>
            </a:p>
            <a:p>
              <a:pPr algn="l">
                <a:lnSpc>
                  <a:spcPts val="4320"/>
                </a:lnSpc>
              </a:pPr>
              <a:r>
                <a:rPr lang="en-US" sz="3600" b="1" spc="33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PhoneNo: </a:t>
              </a:r>
              <a:r>
                <a:rPr lang="en-US" sz="3600" spc="33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+91 8007001540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18876" y="7936117"/>
            <a:ext cx="5133588" cy="1333732"/>
            <a:chOff x="0" y="0"/>
            <a:chExt cx="1352056" cy="3512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52056" cy="351271"/>
            </a:xfrm>
            <a:custGeom>
              <a:avLst/>
              <a:gdLst/>
              <a:ahLst/>
              <a:cxnLst/>
              <a:rect l="l" t="t" r="r" b="b"/>
              <a:pathLst>
                <a:path w="1352056" h="351271">
                  <a:moveTo>
                    <a:pt x="76913" y="0"/>
                  </a:moveTo>
                  <a:lnTo>
                    <a:pt x="1275144" y="0"/>
                  </a:lnTo>
                  <a:cubicBezTo>
                    <a:pt x="1295542" y="0"/>
                    <a:pt x="1315105" y="8103"/>
                    <a:pt x="1329529" y="22527"/>
                  </a:cubicBezTo>
                  <a:cubicBezTo>
                    <a:pt x="1343953" y="36951"/>
                    <a:pt x="1352056" y="56514"/>
                    <a:pt x="1352056" y="76913"/>
                  </a:cubicBezTo>
                  <a:lnTo>
                    <a:pt x="1352056" y="274358"/>
                  </a:lnTo>
                  <a:cubicBezTo>
                    <a:pt x="1352056" y="294757"/>
                    <a:pt x="1343953" y="314320"/>
                    <a:pt x="1329529" y="328744"/>
                  </a:cubicBezTo>
                  <a:cubicBezTo>
                    <a:pt x="1315105" y="343168"/>
                    <a:pt x="1295542" y="351271"/>
                    <a:pt x="1275144" y="351271"/>
                  </a:cubicBezTo>
                  <a:lnTo>
                    <a:pt x="76913" y="351271"/>
                  </a:lnTo>
                  <a:cubicBezTo>
                    <a:pt x="56514" y="351271"/>
                    <a:pt x="36951" y="343168"/>
                    <a:pt x="22527" y="328744"/>
                  </a:cubicBezTo>
                  <a:cubicBezTo>
                    <a:pt x="8103" y="314320"/>
                    <a:pt x="0" y="294757"/>
                    <a:pt x="0" y="274358"/>
                  </a:cubicBezTo>
                  <a:lnTo>
                    <a:pt x="0" y="76913"/>
                  </a:lnTo>
                  <a:cubicBezTo>
                    <a:pt x="0" y="56514"/>
                    <a:pt x="8103" y="36951"/>
                    <a:pt x="22527" y="22527"/>
                  </a:cubicBezTo>
                  <a:cubicBezTo>
                    <a:pt x="36951" y="8103"/>
                    <a:pt x="56514" y="0"/>
                    <a:pt x="76913" y="0"/>
                  </a:cubicBezTo>
                  <a:close/>
                </a:path>
              </a:pathLst>
            </a:custGeom>
            <a:solidFill>
              <a:srgbClr val="FFE7C9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352056" cy="379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36991" y="8023353"/>
            <a:ext cx="4697360" cy="1246496"/>
            <a:chOff x="0" y="0"/>
            <a:chExt cx="6263146" cy="1661994"/>
          </a:xfrm>
        </p:grpSpPr>
        <p:sp>
          <p:nvSpPr>
            <p:cNvPr id="19" name="Freeform 19"/>
            <p:cNvSpPr/>
            <p:nvPr/>
          </p:nvSpPr>
          <p:spPr>
            <a:xfrm>
              <a:off x="-1524" y="-1524"/>
              <a:ext cx="6266180" cy="1665097"/>
            </a:xfrm>
            <a:custGeom>
              <a:avLst/>
              <a:gdLst/>
              <a:ahLst/>
              <a:cxnLst/>
              <a:rect l="l" t="t" r="r" b="b"/>
              <a:pathLst>
                <a:path w="6266180" h="1665097">
                  <a:moveTo>
                    <a:pt x="1524" y="0"/>
                  </a:moveTo>
                  <a:lnTo>
                    <a:pt x="6264656" y="0"/>
                  </a:lnTo>
                  <a:cubicBezTo>
                    <a:pt x="6265545" y="0"/>
                    <a:pt x="6266180" y="762"/>
                    <a:pt x="6266180" y="1524"/>
                  </a:cubicBezTo>
                  <a:lnTo>
                    <a:pt x="6266180" y="1663573"/>
                  </a:lnTo>
                  <a:cubicBezTo>
                    <a:pt x="6266180" y="1664462"/>
                    <a:pt x="6265418" y="1665097"/>
                    <a:pt x="6264656" y="1665097"/>
                  </a:cubicBezTo>
                  <a:lnTo>
                    <a:pt x="1524" y="1665097"/>
                  </a:lnTo>
                  <a:cubicBezTo>
                    <a:pt x="635" y="1665097"/>
                    <a:pt x="0" y="1664335"/>
                    <a:pt x="0" y="1663573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663573"/>
                  </a:lnTo>
                  <a:lnTo>
                    <a:pt x="1524" y="1663573"/>
                  </a:lnTo>
                  <a:lnTo>
                    <a:pt x="1524" y="1662049"/>
                  </a:lnTo>
                  <a:lnTo>
                    <a:pt x="6264656" y="1662049"/>
                  </a:lnTo>
                  <a:lnTo>
                    <a:pt x="6264656" y="1663573"/>
                  </a:lnTo>
                  <a:lnTo>
                    <a:pt x="6263132" y="1663573"/>
                  </a:lnTo>
                  <a:lnTo>
                    <a:pt x="6263132" y="1524"/>
                  </a:lnTo>
                  <a:lnTo>
                    <a:pt x="6264656" y="1524"/>
                  </a:lnTo>
                  <a:lnTo>
                    <a:pt x="6264656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6263146" cy="1661994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spc="33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Guided By:</a:t>
              </a:r>
            </a:p>
            <a:p>
              <a:pPr algn="l">
                <a:lnSpc>
                  <a:spcPts val="4320"/>
                </a:lnSpc>
              </a:pPr>
              <a:r>
                <a:rPr lang="en-US" sz="3600" spc="33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       Amar Panchal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4617653" y="238448"/>
            <a:ext cx="2566794" cy="2566794"/>
          </a:xfrm>
          <a:custGeom>
            <a:avLst/>
            <a:gdLst/>
            <a:ahLst/>
            <a:cxnLst/>
            <a:rect l="l" t="t" r="r" b="b"/>
            <a:pathLst>
              <a:path w="2566794" h="2566794">
                <a:moveTo>
                  <a:pt x="0" y="0"/>
                </a:moveTo>
                <a:lnTo>
                  <a:pt x="2566794" y="0"/>
                </a:lnTo>
                <a:lnTo>
                  <a:pt x="2566794" y="2566794"/>
                </a:lnTo>
                <a:lnTo>
                  <a:pt x="0" y="25667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521095" y="3580384"/>
            <a:ext cx="10174153" cy="12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8"/>
              </a:lnSpc>
            </a:pPr>
            <a:r>
              <a:rPr lang="en-US" sz="7400">
                <a:solidFill>
                  <a:srgbClr val="555CB3"/>
                </a:solidFill>
                <a:latin typeface="Funtastic"/>
                <a:ea typeface="Funtastic"/>
                <a:cs typeface="Funtastic"/>
                <a:sym typeface="Funtastic"/>
              </a:rPr>
              <a:t>CURRENCY CONVERTER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84804" y="4824976"/>
            <a:ext cx="843134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Simplifying Currency Exchange with Real-Time Rates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8608" y="-3122718"/>
            <a:ext cx="8628005" cy="86280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5CB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4939" y="952500"/>
            <a:ext cx="5710675" cy="119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8"/>
              </a:lnSpc>
            </a:pPr>
            <a:r>
              <a:rPr lang="en-US" sz="7425">
                <a:solidFill>
                  <a:srgbClr val="F5C116"/>
                </a:solidFill>
                <a:latin typeface="Funtastic"/>
                <a:ea typeface="Funtastic"/>
                <a:cs typeface="Funtastic"/>
                <a:sym typeface="Funtastic"/>
              </a:rPr>
              <a:t>CONCLUSION:</a:t>
            </a:r>
          </a:p>
        </p:txBody>
      </p:sp>
      <p:sp>
        <p:nvSpPr>
          <p:cNvPr id="6" name="Freeform 6"/>
          <p:cNvSpPr/>
          <p:nvPr/>
        </p:nvSpPr>
        <p:spPr>
          <a:xfrm rot="2509361">
            <a:off x="16524288" y="220777"/>
            <a:ext cx="2356640" cy="2266659"/>
          </a:xfrm>
          <a:custGeom>
            <a:avLst/>
            <a:gdLst/>
            <a:ahLst/>
            <a:cxnLst/>
            <a:rect l="l" t="t" r="r" b="b"/>
            <a:pathLst>
              <a:path w="2356640" h="2266659">
                <a:moveTo>
                  <a:pt x="0" y="0"/>
                </a:moveTo>
                <a:lnTo>
                  <a:pt x="2356640" y="0"/>
                </a:lnTo>
                <a:lnTo>
                  <a:pt x="2356640" y="2266659"/>
                </a:lnTo>
                <a:lnTo>
                  <a:pt x="0" y="2266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20144">
            <a:off x="634520" y="6212373"/>
            <a:ext cx="1318785" cy="1268431"/>
          </a:xfrm>
          <a:custGeom>
            <a:avLst/>
            <a:gdLst/>
            <a:ahLst/>
            <a:cxnLst/>
            <a:rect l="l" t="t" r="r" b="b"/>
            <a:pathLst>
              <a:path w="1318785" h="1268431">
                <a:moveTo>
                  <a:pt x="0" y="0"/>
                </a:moveTo>
                <a:lnTo>
                  <a:pt x="1318785" y="0"/>
                </a:lnTo>
                <a:lnTo>
                  <a:pt x="1318785" y="1268431"/>
                </a:lnTo>
                <a:lnTo>
                  <a:pt x="0" y="126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68592">
            <a:off x="15500340" y="8711570"/>
            <a:ext cx="1136867" cy="1093460"/>
          </a:xfrm>
          <a:custGeom>
            <a:avLst/>
            <a:gdLst/>
            <a:ahLst/>
            <a:cxnLst/>
            <a:rect l="l" t="t" r="r" b="b"/>
            <a:pathLst>
              <a:path w="1136867" h="1093460">
                <a:moveTo>
                  <a:pt x="0" y="0"/>
                </a:moveTo>
                <a:lnTo>
                  <a:pt x="1136868" y="0"/>
                </a:lnTo>
                <a:lnTo>
                  <a:pt x="1136868" y="1093460"/>
                </a:lnTo>
                <a:lnTo>
                  <a:pt x="0" y="10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22414" y="2469194"/>
            <a:ext cx="10936886" cy="603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4787"/>
              </a:lnSpc>
              <a:buFont typeface="Arial"/>
              <a:buChar char="•"/>
            </a:pPr>
            <a:r>
              <a:rPr lang="en-US" sz="35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The Currency Converter Project effectively addresses the need for real-time currency conversion with features like favorites, history, and detailed currency info, ensuring accuracy, user personalization, and scalability. </a:t>
            </a:r>
          </a:p>
          <a:p>
            <a:pPr marL="777238" lvl="1" indent="-388619" algn="l">
              <a:lnSpc>
                <a:spcPts val="4787"/>
              </a:lnSpc>
              <a:buFont typeface="Arial"/>
              <a:buChar char="•"/>
            </a:pPr>
            <a:r>
              <a:rPr lang="en-US" sz="35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Its modular design and seamless integration of Java Swing and SQL demonstrate a practical and robust implementation, making it a valuable tool and portfolio project.</a:t>
            </a:r>
          </a:p>
          <a:p>
            <a:pPr algn="l">
              <a:lnSpc>
                <a:spcPts val="5186"/>
              </a:lnSpc>
            </a:pPr>
            <a:endParaRPr lang="en-US" sz="3599">
              <a:solidFill>
                <a:srgbClr val="001B42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04665" y="-2180956"/>
            <a:ext cx="12110024" cy="121100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1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1572332" y="4253769"/>
            <a:ext cx="5686968" cy="5004531"/>
          </a:xfrm>
          <a:custGeom>
            <a:avLst/>
            <a:gdLst/>
            <a:ahLst/>
            <a:cxnLst/>
            <a:rect l="l" t="t" r="r" b="b"/>
            <a:pathLst>
              <a:path w="5686968" h="5004531">
                <a:moveTo>
                  <a:pt x="5686968" y="0"/>
                </a:moveTo>
                <a:lnTo>
                  <a:pt x="0" y="0"/>
                </a:lnTo>
                <a:lnTo>
                  <a:pt x="0" y="5004531"/>
                </a:lnTo>
                <a:lnTo>
                  <a:pt x="5686968" y="5004531"/>
                </a:lnTo>
                <a:lnTo>
                  <a:pt x="56869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556195"/>
            <a:ext cx="8794572" cy="1755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46"/>
              </a:lnSpc>
            </a:pPr>
            <a:r>
              <a:rPr lang="en-US" sz="11546">
                <a:solidFill>
                  <a:srgbClr val="555CB3"/>
                </a:solidFill>
                <a:latin typeface="Funtastic"/>
                <a:ea typeface="Funtastic"/>
                <a:cs typeface="Funtastic"/>
                <a:sym typeface="Funtastic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 rot="2509361">
            <a:off x="15665845" y="604403"/>
            <a:ext cx="3265568" cy="3140883"/>
          </a:xfrm>
          <a:custGeom>
            <a:avLst/>
            <a:gdLst/>
            <a:ahLst/>
            <a:cxnLst/>
            <a:rect l="l" t="t" r="r" b="b"/>
            <a:pathLst>
              <a:path w="3265568" h="3140883">
                <a:moveTo>
                  <a:pt x="0" y="0"/>
                </a:moveTo>
                <a:lnTo>
                  <a:pt x="3265568" y="0"/>
                </a:lnTo>
                <a:lnTo>
                  <a:pt x="3265568" y="3140883"/>
                </a:lnTo>
                <a:lnTo>
                  <a:pt x="0" y="3140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20144">
            <a:off x="10063966" y="4529876"/>
            <a:ext cx="1318785" cy="1268431"/>
          </a:xfrm>
          <a:custGeom>
            <a:avLst/>
            <a:gdLst/>
            <a:ahLst/>
            <a:cxnLst/>
            <a:rect l="l" t="t" r="r" b="b"/>
            <a:pathLst>
              <a:path w="1318785" h="1268431">
                <a:moveTo>
                  <a:pt x="0" y="0"/>
                </a:moveTo>
                <a:lnTo>
                  <a:pt x="1318785" y="0"/>
                </a:lnTo>
                <a:lnTo>
                  <a:pt x="1318785" y="1268431"/>
                </a:lnTo>
                <a:lnTo>
                  <a:pt x="0" y="126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8608" y="-3122718"/>
            <a:ext cx="8628005" cy="86280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5CB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5827" y="4988345"/>
            <a:ext cx="3762898" cy="4269955"/>
          </a:xfrm>
          <a:custGeom>
            <a:avLst/>
            <a:gdLst/>
            <a:ahLst/>
            <a:cxnLst/>
            <a:rect l="l" t="t" r="r" b="b"/>
            <a:pathLst>
              <a:path w="3762898" h="4269955">
                <a:moveTo>
                  <a:pt x="0" y="0"/>
                </a:moveTo>
                <a:lnTo>
                  <a:pt x="3762898" y="0"/>
                </a:lnTo>
                <a:lnTo>
                  <a:pt x="3762898" y="4269955"/>
                </a:lnTo>
                <a:lnTo>
                  <a:pt x="0" y="426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4939" y="1063375"/>
            <a:ext cx="6006000" cy="253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8"/>
              </a:lnSpc>
            </a:pPr>
            <a:r>
              <a:rPr lang="en-US" sz="8425">
                <a:solidFill>
                  <a:srgbClr val="F5C116"/>
                </a:solidFill>
                <a:latin typeface="Funtastic"/>
                <a:ea typeface="Funtastic"/>
                <a:cs typeface="Funtastic"/>
                <a:sym typeface="Funtastic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50939" y="3319547"/>
            <a:ext cx="10936886" cy="517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endParaRPr/>
          </a:p>
          <a:p>
            <a:pPr algn="l">
              <a:lnSpc>
                <a:spcPts val="5186"/>
              </a:lnSpc>
            </a:pPr>
            <a:r>
              <a:rPr lang="en-US" sz="38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In today's global economy, individuals and businesses often deal with multiple currencies, making efficient currency management a significant challenge. Fluctuating exchange rates, the need for accurate conversions, and maintaining a record of past transactions can be both time-consuming.</a:t>
            </a:r>
          </a:p>
        </p:txBody>
      </p:sp>
      <p:sp>
        <p:nvSpPr>
          <p:cNvPr id="8" name="Freeform 8"/>
          <p:cNvSpPr/>
          <p:nvPr/>
        </p:nvSpPr>
        <p:spPr>
          <a:xfrm rot="2509361">
            <a:off x="16524288" y="220777"/>
            <a:ext cx="2356640" cy="2266659"/>
          </a:xfrm>
          <a:custGeom>
            <a:avLst/>
            <a:gdLst/>
            <a:ahLst/>
            <a:cxnLst/>
            <a:rect l="l" t="t" r="r" b="b"/>
            <a:pathLst>
              <a:path w="2356640" h="2266659">
                <a:moveTo>
                  <a:pt x="0" y="0"/>
                </a:moveTo>
                <a:lnTo>
                  <a:pt x="2356640" y="0"/>
                </a:lnTo>
                <a:lnTo>
                  <a:pt x="2356640" y="2266659"/>
                </a:lnTo>
                <a:lnTo>
                  <a:pt x="0" y="2266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20144">
            <a:off x="634520" y="6212373"/>
            <a:ext cx="1318785" cy="1268431"/>
          </a:xfrm>
          <a:custGeom>
            <a:avLst/>
            <a:gdLst/>
            <a:ahLst/>
            <a:cxnLst/>
            <a:rect l="l" t="t" r="r" b="b"/>
            <a:pathLst>
              <a:path w="1318785" h="1268431">
                <a:moveTo>
                  <a:pt x="0" y="0"/>
                </a:moveTo>
                <a:lnTo>
                  <a:pt x="1318785" y="0"/>
                </a:lnTo>
                <a:lnTo>
                  <a:pt x="1318785" y="1268431"/>
                </a:lnTo>
                <a:lnTo>
                  <a:pt x="0" y="126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868592">
            <a:off x="15500340" y="8711570"/>
            <a:ext cx="1136867" cy="1093460"/>
          </a:xfrm>
          <a:custGeom>
            <a:avLst/>
            <a:gdLst/>
            <a:ahLst/>
            <a:cxnLst/>
            <a:rect l="l" t="t" r="r" b="b"/>
            <a:pathLst>
              <a:path w="1136867" h="1093460">
                <a:moveTo>
                  <a:pt x="0" y="0"/>
                </a:moveTo>
                <a:lnTo>
                  <a:pt x="1136868" y="0"/>
                </a:lnTo>
                <a:lnTo>
                  <a:pt x="1136868" y="1093460"/>
                </a:lnTo>
                <a:lnTo>
                  <a:pt x="0" y="1093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8608" y="-3122718"/>
            <a:ext cx="8628005" cy="86280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5CB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5827" y="4988345"/>
            <a:ext cx="3762898" cy="4269955"/>
          </a:xfrm>
          <a:custGeom>
            <a:avLst/>
            <a:gdLst/>
            <a:ahLst/>
            <a:cxnLst/>
            <a:rect l="l" t="t" r="r" b="b"/>
            <a:pathLst>
              <a:path w="3762898" h="4269955">
                <a:moveTo>
                  <a:pt x="0" y="0"/>
                </a:moveTo>
                <a:lnTo>
                  <a:pt x="3762898" y="0"/>
                </a:lnTo>
                <a:lnTo>
                  <a:pt x="3762898" y="4269955"/>
                </a:lnTo>
                <a:lnTo>
                  <a:pt x="0" y="426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22414" y="2897819"/>
            <a:ext cx="10936886" cy="517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endParaRPr/>
          </a:p>
          <a:p>
            <a:pPr marL="842007" lvl="1" indent="-421003" algn="l">
              <a:lnSpc>
                <a:spcPts val="5186"/>
              </a:lnSpc>
              <a:buFont typeface="Arial"/>
              <a:buChar char="•"/>
            </a:pPr>
            <a:r>
              <a:rPr lang="en-US" sz="38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Manually searching for exchange rates is time-consuming.</a:t>
            </a:r>
          </a:p>
          <a:p>
            <a:pPr marL="842007" lvl="1" indent="-421003" algn="l">
              <a:lnSpc>
                <a:spcPts val="5186"/>
              </a:lnSpc>
              <a:buFont typeface="Arial"/>
              <a:buChar char="•"/>
            </a:pPr>
            <a:r>
              <a:rPr lang="en-US" sz="38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No personalized management for commonly used currency pairs.</a:t>
            </a:r>
          </a:p>
          <a:p>
            <a:pPr marL="842007" lvl="1" indent="-421003" algn="l">
              <a:lnSpc>
                <a:spcPts val="5186"/>
              </a:lnSpc>
              <a:buFont typeface="Arial"/>
              <a:buChar char="•"/>
            </a:pPr>
            <a:r>
              <a:rPr lang="en-US" sz="38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Difficulty in accessing comprehensive currency information in one place. </a:t>
            </a:r>
          </a:p>
          <a:p>
            <a:pPr algn="l">
              <a:lnSpc>
                <a:spcPts val="5186"/>
              </a:lnSpc>
            </a:pPr>
            <a:endParaRPr lang="en-US" sz="3899">
              <a:solidFill>
                <a:srgbClr val="001B42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Freeform 7"/>
          <p:cNvSpPr/>
          <p:nvPr/>
        </p:nvSpPr>
        <p:spPr>
          <a:xfrm rot="2509361">
            <a:off x="16524288" y="220777"/>
            <a:ext cx="2356640" cy="2266659"/>
          </a:xfrm>
          <a:custGeom>
            <a:avLst/>
            <a:gdLst/>
            <a:ahLst/>
            <a:cxnLst/>
            <a:rect l="l" t="t" r="r" b="b"/>
            <a:pathLst>
              <a:path w="2356640" h="2266659">
                <a:moveTo>
                  <a:pt x="0" y="0"/>
                </a:moveTo>
                <a:lnTo>
                  <a:pt x="2356640" y="0"/>
                </a:lnTo>
                <a:lnTo>
                  <a:pt x="2356640" y="2266659"/>
                </a:lnTo>
                <a:lnTo>
                  <a:pt x="0" y="2266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20144">
            <a:off x="634520" y="6212373"/>
            <a:ext cx="1318785" cy="1268431"/>
          </a:xfrm>
          <a:custGeom>
            <a:avLst/>
            <a:gdLst/>
            <a:ahLst/>
            <a:cxnLst/>
            <a:rect l="l" t="t" r="r" b="b"/>
            <a:pathLst>
              <a:path w="1318785" h="1268431">
                <a:moveTo>
                  <a:pt x="0" y="0"/>
                </a:moveTo>
                <a:lnTo>
                  <a:pt x="1318785" y="0"/>
                </a:lnTo>
                <a:lnTo>
                  <a:pt x="1318785" y="1268431"/>
                </a:lnTo>
                <a:lnTo>
                  <a:pt x="0" y="126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68592">
            <a:off x="15500340" y="8711570"/>
            <a:ext cx="1136867" cy="1093460"/>
          </a:xfrm>
          <a:custGeom>
            <a:avLst/>
            <a:gdLst/>
            <a:ahLst/>
            <a:cxnLst/>
            <a:rect l="l" t="t" r="r" b="b"/>
            <a:pathLst>
              <a:path w="1136867" h="1093460">
                <a:moveTo>
                  <a:pt x="0" y="0"/>
                </a:moveTo>
                <a:lnTo>
                  <a:pt x="1136868" y="0"/>
                </a:lnTo>
                <a:lnTo>
                  <a:pt x="1136868" y="1093460"/>
                </a:lnTo>
                <a:lnTo>
                  <a:pt x="0" y="1093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4939" y="1649162"/>
            <a:ext cx="6572039" cy="136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8"/>
              </a:lnSpc>
            </a:pPr>
            <a:r>
              <a:rPr lang="en-US" sz="8425">
                <a:solidFill>
                  <a:srgbClr val="F5C116"/>
                </a:solidFill>
                <a:latin typeface="Funtastic"/>
                <a:ea typeface="Funtastic"/>
                <a:cs typeface="Funtastic"/>
                <a:sym typeface="Funtastic"/>
              </a:rPr>
              <a:t>CHALLENGES: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8608" y="-3122718"/>
            <a:ext cx="8628005" cy="86280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5CB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5827" y="4988345"/>
            <a:ext cx="3762898" cy="4269955"/>
          </a:xfrm>
          <a:custGeom>
            <a:avLst/>
            <a:gdLst/>
            <a:ahLst/>
            <a:cxnLst/>
            <a:rect l="l" t="t" r="r" b="b"/>
            <a:pathLst>
              <a:path w="3762898" h="4269955">
                <a:moveTo>
                  <a:pt x="0" y="0"/>
                </a:moveTo>
                <a:lnTo>
                  <a:pt x="3762898" y="0"/>
                </a:lnTo>
                <a:lnTo>
                  <a:pt x="3762898" y="4269955"/>
                </a:lnTo>
                <a:lnTo>
                  <a:pt x="0" y="426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22414" y="3275469"/>
            <a:ext cx="10936886" cy="5434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endParaRPr/>
          </a:p>
          <a:p>
            <a:pPr algn="l">
              <a:lnSpc>
                <a:spcPts val="4787"/>
              </a:lnSpc>
            </a:pPr>
            <a:r>
              <a:rPr lang="en-US" sz="35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 Build a Java-based application to:</a:t>
            </a:r>
          </a:p>
          <a:p>
            <a:pPr algn="l">
              <a:lnSpc>
                <a:spcPts val="4787"/>
              </a:lnSpc>
            </a:pPr>
            <a:endParaRPr lang="en-US" sz="3599">
              <a:solidFill>
                <a:srgbClr val="001B42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777238" lvl="1" indent="-388619" algn="l">
              <a:lnSpc>
                <a:spcPts val="4787"/>
              </a:lnSpc>
              <a:buFont typeface="Arial"/>
              <a:buChar char="•"/>
            </a:pPr>
            <a:r>
              <a:rPr lang="en-US" sz="35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Enable users to log in and manage their favorite currency pairs.</a:t>
            </a:r>
          </a:p>
          <a:p>
            <a:pPr marL="777238" lvl="1" indent="-388619" algn="l">
              <a:lnSpc>
                <a:spcPts val="4787"/>
              </a:lnSpc>
              <a:buFont typeface="Arial"/>
              <a:buChar char="•"/>
            </a:pPr>
            <a:r>
              <a:rPr lang="en-US" sz="35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Fetch real-time exchange rates dynamically from an API between two different currencies.</a:t>
            </a:r>
          </a:p>
          <a:p>
            <a:pPr marL="777238" lvl="1" indent="-388619" algn="l">
              <a:lnSpc>
                <a:spcPts val="4787"/>
              </a:lnSpc>
              <a:buFont typeface="Arial"/>
              <a:buChar char="•"/>
            </a:pPr>
            <a:r>
              <a:rPr lang="en-US" sz="35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Provide currency information storage and display.</a:t>
            </a:r>
          </a:p>
          <a:p>
            <a:pPr algn="l">
              <a:lnSpc>
                <a:spcPts val="5186"/>
              </a:lnSpc>
            </a:pPr>
            <a:endParaRPr lang="en-US" sz="3599">
              <a:solidFill>
                <a:srgbClr val="001B42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Freeform 7"/>
          <p:cNvSpPr/>
          <p:nvPr/>
        </p:nvSpPr>
        <p:spPr>
          <a:xfrm rot="2509361">
            <a:off x="16524288" y="220777"/>
            <a:ext cx="2356640" cy="2266659"/>
          </a:xfrm>
          <a:custGeom>
            <a:avLst/>
            <a:gdLst/>
            <a:ahLst/>
            <a:cxnLst/>
            <a:rect l="l" t="t" r="r" b="b"/>
            <a:pathLst>
              <a:path w="2356640" h="2266659">
                <a:moveTo>
                  <a:pt x="0" y="0"/>
                </a:moveTo>
                <a:lnTo>
                  <a:pt x="2356640" y="0"/>
                </a:lnTo>
                <a:lnTo>
                  <a:pt x="2356640" y="2266659"/>
                </a:lnTo>
                <a:lnTo>
                  <a:pt x="0" y="2266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20144">
            <a:off x="634520" y="6212373"/>
            <a:ext cx="1318785" cy="1268431"/>
          </a:xfrm>
          <a:custGeom>
            <a:avLst/>
            <a:gdLst/>
            <a:ahLst/>
            <a:cxnLst/>
            <a:rect l="l" t="t" r="r" b="b"/>
            <a:pathLst>
              <a:path w="1318785" h="1268431">
                <a:moveTo>
                  <a:pt x="0" y="0"/>
                </a:moveTo>
                <a:lnTo>
                  <a:pt x="1318785" y="0"/>
                </a:lnTo>
                <a:lnTo>
                  <a:pt x="1318785" y="1268431"/>
                </a:lnTo>
                <a:lnTo>
                  <a:pt x="0" y="126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68592">
            <a:off x="15500340" y="8711570"/>
            <a:ext cx="1136867" cy="1093460"/>
          </a:xfrm>
          <a:custGeom>
            <a:avLst/>
            <a:gdLst/>
            <a:ahLst/>
            <a:cxnLst/>
            <a:rect l="l" t="t" r="r" b="b"/>
            <a:pathLst>
              <a:path w="1136867" h="1093460">
                <a:moveTo>
                  <a:pt x="0" y="0"/>
                </a:moveTo>
                <a:lnTo>
                  <a:pt x="1136868" y="0"/>
                </a:lnTo>
                <a:lnTo>
                  <a:pt x="1136868" y="1093460"/>
                </a:lnTo>
                <a:lnTo>
                  <a:pt x="0" y="1093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4939" y="1063375"/>
            <a:ext cx="6572039" cy="253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8"/>
              </a:lnSpc>
            </a:pPr>
            <a:r>
              <a:rPr lang="en-US" sz="8425">
                <a:solidFill>
                  <a:srgbClr val="F5C116"/>
                </a:solidFill>
                <a:latin typeface="Funtastic"/>
                <a:ea typeface="Funtastic"/>
                <a:cs typeface="Funtastic"/>
                <a:sym typeface="Funtastic"/>
              </a:rPr>
              <a:t>SOLUTION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8608" y="-3122718"/>
            <a:ext cx="8628005" cy="86280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5CB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5827" y="4988345"/>
            <a:ext cx="3762898" cy="4269955"/>
          </a:xfrm>
          <a:custGeom>
            <a:avLst/>
            <a:gdLst/>
            <a:ahLst/>
            <a:cxnLst/>
            <a:rect l="l" t="t" r="r" b="b"/>
            <a:pathLst>
              <a:path w="3762898" h="4269955">
                <a:moveTo>
                  <a:pt x="0" y="0"/>
                </a:moveTo>
                <a:lnTo>
                  <a:pt x="3762898" y="0"/>
                </a:lnTo>
                <a:lnTo>
                  <a:pt x="3762898" y="4269955"/>
                </a:lnTo>
                <a:lnTo>
                  <a:pt x="0" y="426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4939" y="1063375"/>
            <a:ext cx="6572039" cy="253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8"/>
              </a:lnSpc>
            </a:pPr>
            <a:r>
              <a:rPr lang="en-US" sz="8425">
                <a:solidFill>
                  <a:srgbClr val="F5C116"/>
                </a:solidFill>
                <a:latin typeface="Funtastic"/>
                <a:ea typeface="Funtastic"/>
                <a:cs typeface="Funtastic"/>
                <a:sym typeface="Funtastic"/>
              </a:rPr>
              <a:t>SOLUTION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22414" y="2897819"/>
            <a:ext cx="10936886" cy="517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endParaRPr/>
          </a:p>
          <a:p>
            <a:pPr marL="842007" lvl="1" indent="-421003" algn="l">
              <a:lnSpc>
                <a:spcPts val="5186"/>
              </a:lnSpc>
              <a:buFont typeface="Arial"/>
              <a:buChar char="•"/>
            </a:pPr>
            <a:r>
              <a:rPr lang="en-US" sz="38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Manually searching for exchange rates is time-consuming.</a:t>
            </a:r>
          </a:p>
          <a:p>
            <a:pPr marL="842007" lvl="1" indent="-421003" algn="l">
              <a:lnSpc>
                <a:spcPts val="5186"/>
              </a:lnSpc>
              <a:buFont typeface="Arial"/>
              <a:buChar char="•"/>
            </a:pPr>
            <a:r>
              <a:rPr lang="en-US" sz="38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No personalized management for commonly used currency pairs.</a:t>
            </a:r>
          </a:p>
          <a:p>
            <a:pPr marL="842007" lvl="1" indent="-421003" algn="l">
              <a:lnSpc>
                <a:spcPts val="5186"/>
              </a:lnSpc>
              <a:buFont typeface="Arial"/>
              <a:buChar char="•"/>
            </a:pPr>
            <a:r>
              <a:rPr lang="en-US" sz="3899">
                <a:solidFill>
                  <a:srgbClr val="001B42"/>
                </a:solidFill>
                <a:latin typeface="Sniglet"/>
                <a:ea typeface="Sniglet"/>
                <a:cs typeface="Sniglet"/>
                <a:sym typeface="Sniglet"/>
              </a:rPr>
              <a:t>Difficulty in accessing comprehensive currency information in one place. </a:t>
            </a:r>
          </a:p>
          <a:p>
            <a:pPr algn="l">
              <a:lnSpc>
                <a:spcPts val="5186"/>
              </a:lnSpc>
            </a:pPr>
            <a:endParaRPr lang="en-US" sz="3899">
              <a:solidFill>
                <a:srgbClr val="001B42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" name="Freeform 8"/>
          <p:cNvSpPr/>
          <p:nvPr/>
        </p:nvSpPr>
        <p:spPr>
          <a:xfrm rot="2509361">
            <a:off x="16524288" y="220777"/>
            <a:ext cx="2356640" cy="2266659"/>
          </a:xfrm>
          <a:custGeom>
            <a:avLst/>
            <a:gdLst/>
            <a:ahLst/>
            <a:cxnLst/>
            <a:rect l="l" t="t" r="r" b="b"/>
            <a:pathLst>
              <a:path w="2356640" h="2266659">
                <a:moveTo>
                  <a:pt x="0" y="0"/>
                </a:moveTo>
                <a:lnTo>
                  <a:pt x="2356640" y="0"/>
                </a:lnTo>
                <a:lnTo>
                  <a:pt x="2356640" y="2266659"/>
                </a:lnTo>
                <a:lnTo>
                  <a:pt x="0" y="2266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20144">
            <a:off x="634520" y="6212373"/>
            <a:ext cx="1318785" cy="1268431"/>
          </a:xfrm>
          <a:custGeom>
            <a:avLst/>
            <a:gdLst/>
            <a:ahLst/>
            <a:cxnLst/>
            <a:rect l="l" t="t" r="r" b="b"/>
            <a:pathLst>
              <a:path w="1318785" h="1268431">
                <a:moveTo>
                  <a:pt x="0" y="0"/>
                </a:moveTo>
                <a:lnTo>
                  <a:pt x="1318785" y="0"/>
                </a:lnTo>
                <a:lnTo>
                  <a:pt x="1318785" y="1268431"/>
                </a:lnTo>
                <a:lnTo>
                  <a:pt x="0" y="126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868592">
            <a:off x="15500340" y="8711570"/>
            <a:ext cx="1136867" cy="1093460"/>
          </a:xfrm>
          <a:custGeom>
            <a:avLst/>
            <a:gdLst/>
            <a:ahLst/>
            <a:cxnLst/>
            <a:rect l="l" t="t" r="r" b="b"/>
            <a:pathLst>
              <a:path w="1136867" h="1093460">
                <a:moveTo>
                  <a:pt x="0" y="0"/>
                </a:moveTo>
                <a:lnTo>
                  <a:pt x="1136868" y="0"/>
                </a:lnTo>
                <a:lnTo>
                  <a:pt x="1136868" y="1093460"/>
                </a:lnTo>
                <a:lnTo>
                  <a:pt x="0" y="1093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8608" y="-3122718"/>
            <a:ext cx="8628005" cy="86280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5CB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4939" y="1063375"/>
            <a:ext cx="7482625" cy="253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8"/>
              </a:lnSpc>
            </a:pPr>
            <a:r>
              <a:rPr lang="en-US" sz="8425">
                <a:solidFill>
                  <a:srgbClr val="F5C116"/>
                </a:solidFill>
                <a:latin typeface="Funtastic"/>
                <a:ea typeface="Funtastic"/>
                <a:cs typeface="Funtastic"/>
                <a:sym typeface="Funtastic"/>
              </a:rPr>
              <a:t>TOOLS AND TECHNOLOGIES:</a:t>
            </a:r>
          </a:p>
        </p:txBody>
      </p:sp>
      <p:sp>
        <p:nvSpPr>
          <p:cNvPr id="6" name="Freeform 6"/>
          <p:cNvSpPr/>
          <p:nvPr/>
        </p:nvSpPr>
        <p:spPr>
          <a:xfrm rot="2509361">
            <a:off x="16524288" y="220777"/>
            <a:ext cx="2356640" cy="2266659"/>
          </a:xfrm>
          <a:custGeom>
            <a:avLst/>
            <a:gdLst/>
            <a:ahLst/>
            <a:cxnLst/>
            <a:rect l="l" t="t" r="r" b="b"/>
            <a:pathLst>
              <a:path w="2356640" h="2266659">
                <a:moveTo>
                  <a:pt x="0" y="0"/>
                </a:moveTo>
                <a:lnTo>
                  <a:pt x="2356640" y="0"/>
                </a:lnTo>
                <a:lnTo>
                  <a:pt x="2356640" y="2266659"/>
                </a:lnTo>
                <a:lnTo>
                  <a:pt x="0" y="2266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20144">
            <a:off x="634520" y="6212373"/>
            <a:ext cx="1318785" cy="1268431"/>
          </a:xfrm>
          <a:custGeom>
            <a:avLst/>
            <a:gdLst/>
            <a:ahLst/>
            <a:cxnLst/>
            <a:rect l="l" t="t" r="r" b="b"/>
            <a:pathLst>
              <a:path w="1318785" h="1268431">
                <a:moveTo>
                  <a:pt x="0" y="0"/>
                </a:moveTo>
                <a:lnTo>
                  <a:pt x="1318785" y="0"/>
                </a:lnTo>
                <a:lnTo>
                  <a:pt x="1318785" y="1268431"/>
                </a:lnTo>
                <a:lnTo>
                  <a:pt x="0" y="126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68592">
            <a:off x="15500340" y="8711570"/>
            <a:ext cx="1136867" cy="1093460"/>
          </a:xfrm>
          <a:custGeom>
            <a:avLst/>
            <a:gdLst/>
            <a:ahLst/>
            <a:cxnLst/>
            <a:rect l="l" t="t" r="r" b="b"/>
            <a:pathLst>
              <a:path w="1136867" h="1093460">
                <a:moveTo>
                  <a:pt x="0" y="0"/>
                </a:moveTo>
                <a:lnTo>
                  <a:pt x="1136868" y="0"/>
                </a:lnTo>
                <a:lnTo>
                  <a:pt x="1136868" y="1093460"/>
                </a:lnTo>
                <a:lnTo>
                  <a:pt x="0" y="10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25745" y="4413635"/>
            <a:ext cx="1763906" cy="51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Frontend:</a:t>
            </a:r>
          </a:p>
        </p:txBody>
      </p:sp>
      <p:sp>
        <p:nvSpPr>
          <p:cNvPr id="10" name="Freeform 10" descr="GitHub - kmajhi/java-swing: Java Swing is a graphical user interface (GUI)  toolkit that is part of the Java Foundation Classes (JFC) included in the  Java Standard Edition (Java SE)."/>
          <p:cNvSpPr/>
          <p:nvPr/>
        </p:nvSpPr>
        <p:spPr>
          <a:xfrm>
            <a:off x="6564530" y="3988258"/>
            <a:ext cx="1589735" cy="1200962"/>
          </a:xfrm>
          <a:custGeom>
            <a:avLst/>
            <a:gdLst/>
            <a:ahLst/>
            <a:cxnLst/>
            <a:rect l="l" t="t" r="r" b="b"/>
            <a:pathLst>
              <a:path w="1589735" h="1200962">
                <a:moveTo>
                  <a:pt x="0" y="0"/>
                </a:moveTo>
                <a:lnTo>
                  <a:pt x="1589734" y="0"/>
                </a:lnTo>
                <a:lnTo>
                  <a:pt x="1589734" y="1200962"/>
                </a:lnTo>
                <a:lnTo>
                  <a:pt x="0" y="120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25745" y="6241591"/>
            <a:ext cx="1763909" cy="51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Backend:</a:t>
            </a:r>
          </a:p>
        </p:txBody>
      </p:sp>
      <p:sp>
        <p:nvSpPr>
          <p:cNvPr id="12" name="Freeform 12" descr="Mastering JDBC: A Comprehensive Guide to Boost Your Database Connectivity |  by Lakshya Agarwal | Medium"/>
          <p:cNvSpPr/>
          <p:nvPr/>
        </p:nvSpPr>
        <p:spPr>
          <a:xfrm>
            <a:off x="5999276" y="5753447"/>
            <a:ext cx="2540497" cy="1587811"/>
          </a:xfrm>
          <a:custGeom>
            <a:avLst/>
            <a:gdLst/>
            <a:ahLst/>
            <a:cxnLst/>
            <a:rect l="l" t="t" r="r" b="b"/>
            <a:pathLst>
              <a:path w="2540497" h="1587811">
                <a:moveTo>
                  <a:pt x="0" y="0"/>
                </a:moveTo>
                <a:lnTo>
                  <a:pt x="2540496" y="0"/>
                </a:lnTo>
                <a:lnTo>
                  <a:pt x="2540496" y="1587811"/>
                </a:lnTo>
                <a:lnTo>
                  <a:pt x="0" y="1587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25743" y="8176952"/>
            <a:ext cx="1763907" cy="51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Database:</a:t>
            </a:r>
          </a:p>
        </p:txBody>
      </p:sp>
      <p:sp>
        <p:nvSpPr>
          <p:cNvPr id="14" name="Freeform 14" descr="MySQL Logo and symbol, meaning, history, sign."/>
          <p:cNvSpPr/>
          <p:nvPr/>
        </p:nvSpPr>
        <p:spPr>
          <a:xfrm>
            <a:off x="6230454" y="8112359"/>
            <a:ext cx="2225095" cy="1145941"/>
          </a:xfrm>
          <a:custGeom>
            <a:avLst/>
            <a:gdLst/>
            <a:ahLst/>
            <a:cxnLst/>
            <a:rect l="l" t="t" r="r" b="b"/>
            <a:pathLst>
              <a:path w="2225095" h="1145941">
                <a:moveTo>
                  <a:pt x="0" y="0"/>
                </a:moveTo>
                <a:lnTo>
                  <a:pt x="2225095" y="0"/>
                </a:lnTo>
                <a:lnTo>
                  <a:pt x="2225095" y="1145941"/>
                </a:lnTo>
                <a:lnTo>
                  <a:pt x="0" y="1145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922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143088" y="3589730"/>
            <a:ext cx="2648811" cy="51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API Integration: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67386" y="5104760"/>
            <a:ext cx="6601379" cy="88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u="sng" spc="25">
                <a:solidFill>
                  <a:srgbClr val="0563C1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  <a:hlinkClick r:id="rId7" tooltip="https://api.exchangerate-api.com/v4/latest/"/>
              </a:rPr>
              <a:t>https://api.exchangerate-api.com/v4/latest/</a:t>
            </a:r>
          </a:p>
          <a:p>
            <a:pPr algn="l">
              <a:lnSpc>
                <a:spcPts val="3240"/>
              </a:lnSpc>
            </a:pPr>
            <a:endParaRPr lang="en-US" sz="2700" b="1" u="sng" spc="25">
              <a:solidFill>
                <a:srgbClr val="0563C1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  <a:hlinkClick r:id="rId7" tooltip="https://api.exchangerate-api.com/v4/latest/"/>
            </a:endParaRPr>
          </a:p>
        </p:txBody>
      </p:sp>
      <p:sp>
        <p:nvSpPr>
          <p:cNvPr id="17" name="Freeform 17" descr="Exchange Rate API"/>
          <p:cNvSpPr/>
          <p:nvPr/>
        </p:nvSpPr>
        <p:spPr>
          <a:xfrm>
            <a:off x="10744822" y="4286480"/>
            <a:ext cx="5556916" cy="782085"/>
          </a:xfrm>
          <a:custGeom>
            <a:avLst/>
            <a:gdLst/>
            <a:ahLst/>
            <a:cxnLst/>
            <a:rect l="l" t="t" r="r" b="b"/>
            <a:pathLst>
              <a:path w="5556916" h="782085">
                <a:moveTo>
                  <a:pt x="0" y="0"/>
                </a:moveTo>
                <a:lnTo>
                  <a:pt x="5556917" y="0"/>
                </a:lnTo>
                <a:lnTo>
                  <a:pt x="5556917" y="782085"/>
                </a:lnTo>
                <a:lnTo>
                  <a:pt x="0" y="7820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143088" y="6283465"/>
            <a:ext cx="2891427" cy="51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Platform Used:</a:t>
            </a:r>
          </a:p>
        </p:txBody>
      </p:sp>
      <p:sp>
        <p:nvSpPr>
          <p:cNvPr id="19" name="Freeform 19" descr="Blog | Payara | NetBeans"/>
          <p:cNvSpPr/>
          <p:nvPr/>
        </p:nvSpPr>
        <p:spPr>
          <a:xfrm>
            <a:off x="10996353" y="7261927"/>
            <a:ext cx="5053854" cy="1758741"/>
          </a:xfrm>
          <a:custGeom>
            <a:avLst/>
            <a:gdLst/>
            <a:ahLst/>
            <a:cxnLst/>
            <a:rect l="l" t="t" r="r" b="b"/>
            <a:pathLst>
              <a:path w="5053854" h="1758741">
                <a:moveTo>
                  <a:pt x="0" y="0"/>
                </a:moveTo>
                <a:lnTo>
                  <a:pt x="5053854" y="0"/>
                </a:lnTo>
                <a:lnTo>
                  <a:pt x="5053854" y="1758741"/>
                </a:lnTo>
                <a:lnTo>
                  <a:pt x="0" y="17587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20151" y="2520675"/>
            <a:ext cx="12145259" cy="7205223"/>
          </a:xfrm>
          <a:custGeom>
            <a:avLst/>
            <a:gdLst/>
            <a:ahLst/>
            <a:cxnLst/>
            <a:rect l="l" t="t" r="r" b="b"/>
            <a:pathLst>
              <a:path w="12145259" h="7205223">
                <a:moveTo>
                  <a:pt x="0" y="0"/>
                </a:moveTo>
                <a:lnTo>
                  <a:pt x="12145258" y="0"/>
                </a:lnTo>
                <a:lnTo>
                  <a:pt x="12145258" y="7205223"/>
                </a:lnTo>
                <a:lnTo>
                  <a:pt x="0" y="7205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68608" y="-3122718"/>
            <a:ext cx="7877388" cy="787738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5CB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4939" y="952500"/>
            <a:ext cx="5710675" cy="119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8"/>
              </a:lnSpc>
            </a:pPr>
            <a:r>
              <a:rPr lang="en-US" sz="7425">
                <a:solidFill>
                  <a:srgbClr val="F5C116"/>
                </a:solidFill>
                <a:latin typeface="Funtastic"/>
                <a:ea typeface="Funtastic"/>
                <a:cs typeface="Funtastic"/>
                <a:sym typeface="Funtastic"/>
              </a:rPr>
              <a:t>DATABASE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26856" y="-3417426"/>
            <a:ext cx="9267876" cy="92678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5CB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715748" y="2013721"/>
            <a:ext cx="12146070" cy="7673458"/>
          </a:xfrm>
          <a:custGeom>
            <a:avLst/>
            <a:gdLst/>
            <a:ahLst/>
            <a:cxnLst/>
            <a:rect l="l" t="t" r="r" b="b"/>
            <a:pathLst>
              <a:path w="12146070" h="7673458">
                <a:moveTo>
                  <a:pt x="0" y="0"/>
                </a:moveTo>
                <a:lnTo>
                  <a:pt x="12146070" y="0"/>
                </a:lnTo>
                <a:lnTo>
                  <a:pt x="12146070" y="7673458"/>
                </a:lnTo>
                <a:lnTo>
                  <a:pt x="0" y="7673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8056" y="578808"/>
            <a:ext cx="6916585" cy="119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8"/>
              </a:lnSpc>
            </a:pPr>
            <a:r>
              <a:rPr lang="en-US" sz="7425">
                <a:solidFill>
                  <a:srgbClr val="F5C116"/>
                </a:solidFill>
                <a:latin typeface="Funtastic"/>
                <a:ea typeface="Funtastic"/>
                <a:cs typeface="Funtastic"/>
                <a:sym typeface="Funtastic"/>
              </a:rPr>
              <a:t>FLOW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8608" y="-3122718"/>
            <a:ext cx="8628005" cy="86280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5CB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4939" y="825883"/>
            <a:ext cx="9869835" cy="302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8"/>
              </a:lnSpc>
            </a:pPr>
            <a:r>
              <a:rPr lang="en-US" sz="6825">
                <a:solidFill>
                  <a:srgbClr val="F5C116"/>
                </a:solidFill>
                <a:latin typeface="Funtastic"/>
                <a:ea typeface="Funtastic"/>
                <a:cs typeface="Funtastic"/>
                <a:sym typeface="Funtastic"/>
              </a:rPr>
              <a:t>CURRENCY API INTEGRATION FLOW &amp; WORKING</a:t>
            </a:r>
          </a:p>
        </p:txBody>
      </p:sp>
      <p:sp>
        <p:nvSpPr>
          <p:cNvPr id="6" name="Freeform 6"/>
          <p:cNvSpPr/>
          <p:nvPr/>
        </p:nvSpPr>
        <p:spPr>
          <a:xfrm rot="2509361">
            <a:off x="16524288" y="220777"/>
            <a:ext cx="2356640" cy="2266659"/>
          </a:xfrm>
          <a:custGeom>
            <a:avLst/>
            <a:gdLst/>
            <a:ahLst/>
            <a:cxnLst/>
            <a:rect l="l" t="t" r="r" b="b"/>
            <a:pathLst>
              <a:path w="2356640" h="2266659">
                <a:moveTo>
                  <a:pt x="0" y="0"/>
                </a:moveTo>
                <a:lnTo>
                  <a:pt x="2356640" y="0"/>
                </a:lnTo>
                <a:lnTo>
                  <a:pt x="2356640" y="2266659"/>
                </a:lnTo>
                <a:lnTo>
                  <a:pt x="0" y="2266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20144">
            <a:off x="634520" y="6212373"/>
            <a:ext cx="1318785" cy="1268431"/>
          </a:xfrm>
          <a:custGeom>
            <a:avLst/>
            <a:gdLst/>
            <a:ahLst/>
            <a:cxnLst/>
            <a:rect l="l" t="t" r="r" b="b"/>
            <a:pathLst>
              <a:path w="1318785" h="1268431">
                <a:moveTo>
                  <a:pt x="0" y="0"/>
                </a:moveTo>
                <a:lnTo>
                  <a:pt x="1318785" y="0"/>
                </a:lnTo>
                <a:lnTo>
                  <a:pt x="1318785" y="1268431"/>
                </a:lnTo>
                <a:lnTo>
                  <a:pt x="0" y="126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68592">
            <a:off x="15500340" y="8711570"/>
            <a:ext cx="1136867" cy="1093460"/>
          </a:xfrm>
          <a:custGeom>
            <a:avLst/>
            <a:gdLst/>
            <a:ahLst/>
            <a:cxnLst/>
            <a:rect l="l" t="t" r="r" b="b"/>
            <a:pathLst>
              <a:path w="1136867" h="1093460">
                <a:moveTo>
                  <a:pt x="0" y="0"/>
                </a:moveTo>
                <a:lnTo>
                  <a:pt x="1136868" y="0"/>
                </a:lnTo>
                <a:lnTo>
                  <a:pt x="1136868" y="1093460"/>
                </a:lnTo>
                <a:lnTo>
                  <a:pt x="0" y="10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4803" y="5303247"/>
            <a:ext cx="7791653" cy="4395997"/>
          </a:xfrm>
          <a:custGeom>
            <a:avLst/>
            <a:gdLst/>
            <a:ahLst/>
            <a:cxnLst/>
            <a:rect l="l" t="t" r="r" b="b"/>
            <a:pathLst>
              <a:path w="7791653" h="4395997">
                <a:moveTo>
                  <a:pt x="0" y="0"/>
                </a:moveTo>
                <a:lnTo>
                  <a:pt x="7791653" y="0"/>
                </a:lnTo>
                <a:lnTo>
                  <a:pt x="7791653" y="4395998"/>
                </a:lnTo>
                <a:lnTo>
                  <a:pt x="0" y="4395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86456" y="2003120"/>
            <a:ext cx="7772844" cy="4252819"/>
          </a:xfrm>
          <a:custGeom>
            <a:avLst/>
            <a:gdLst/>
            <a:ahLst/>
            <a:cxnLst/>
            <a:rect l="l" t="t" r="r" b="b"/>
            <a:pathLst>
              <a:path w="7772844" h="4252819">
                <a:moveTo>
                  <a:pt x="0" y="0"/>
                </a:moveTo>
                <a:lnTo>
                  <a:pt x="7772844" y="0"/>
                </a:lnTo>
                <a:lnTo>
                  <a:pt x="7772844" y="4252819"/>
                </a:lnTo>
                <a:lnTo>
                  <a:pt x="0" y="425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281</Words>
  <Application>Microsoft Office PowerPoint</Application>
  <PresentationFormat>Custom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Sniglet</vt:lpstr>
      <vt:lpstr>Arial</vt:lpstr>
      <vt:lpstr>Calibri</vt:lpstr>
      <vt:lpstr>TT Rounds Condensed</vt:lpstr>
      <vt:lpstr>Funtastic</vt:lpstr>
      <vt:lpstr>TT Rounds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SUPER30Phase2PPT.pptx</dc:title>
  <dc:creator>Shivshankar</dc:creator>
  <cp:lastModifiedBy>Shivshankar Ghyar</cp:lastModifiedBy>
  <cp:revision>1</cp:revision>
  <dcterms:created xsi:type="dcterms:W3CDTF">2006-08-16T00:00:00Z</dcterms:created>
  <dcterms:modified xsi:type="dcterms:W3CDTF">2025-01-18T08:11:50Z</dcterms:modified>
  <dc:identifier>DAGaw0nWQNE</dc:identifier>
</cp:coreProperties>
</file>